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83400" cy="970915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937"/>
  </p:normalViewPr>
  <p:slideViewPr>
    <p:cSldViewPr snapToGrid="0">
      <p:cViewPr varScale="1">
        <p:scale>
          <a:sx n="102" d="100"/>
          <a:sy n="102" d="100"/>
        </p:scale>
        <p:origin x="19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7DEE8">
            <a:alpha val="3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6840" y="6356520"/>
            <a:ext cx="2133720" cy="36504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840" cy="36504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2720" y="6356520"/>
            <a:ext cx="2133720" cy="36504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r"/>
            <a:fld id="{9AAC2A3E-A816-4CBA-8C83-E3FE7EDD9D0F}" type="slidenum">
              <a:rPr lang="pt-PT" sz="1200" b="0" strike="noStrike" spc="-1">
                <a:solidFill>
                  <a:srgbClr val="898989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‹nº›</a:t>
            </a:fld>
            <a:endParaRPr lang="en-US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osegomesandre@campus.ul.pt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324000" y="2060640"/>
            <a:ext cx="8501040" cy="25956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pt-PT" sz="3400" b="1" strike="noStrike" spc="-1" dirty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Programa, Bibliografia, Avaliação</a:t>
            </a:r>
          </a:p>
          <a:p>
            <a:pPr algn="ctr"/>
            <a:br>
              <a:rPr dirty="0"/>
            </a:br>
            <a:br>
              <a:rPr dirty="0"/>
            </a:br>
            <a:r>
              <a:rPr lang="pt-PT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                              </a:t>
            </a:r>
            <a:r>
              <a:rPr lang="pt-PT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José Gomes André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A9F52D2A-E9B8-5D45-BE1E-A139E1B80529}"/>
              </a:ext>
            </a:extLst>
          </p:cNvPr>
          <p:cNvSpPr txBox="1"/>
          <p:nvPr/>
        </p:nvSpPr>
        <p:spPr>
          <a:xfrm>
            <a:off x="928440" y="428760"/>
            <a:ext cx="7467480" cy="17524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899"/>
              </a:spcBef>
            </a:pPr>
            <a:r>
              <a:rPr lang="pt-PT" sz="3600" b="1" strike="noStrike" spc="-1" dirty="0">
                <a:solidFill>
                  <a:srgbClr val="632523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Filosofia Social e Política na Europa, FLUL, 2022-23</a:t>
            </a:r>
            <a:endParaRPr lang="en-US" sz="3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357120" y="188640"/>
            <a:ext cx="8501040" cy="863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pt-PT" sz="3300" b="1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Informação / Objectivos</a:t>
            </a:r>
            <a:endParaRPr lang="en-US" sz="3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TextShape 2"/>
          <p:cNvSpPr txBox="1"/>
          <p:nvPr/>
        </p:nvSpPr>
        <p:spPr>
          <a:xfrm>
            <a:off x="214200" y="1125000"/>
            <a:ext cx="8754436" cy="530388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/>
          </a:bodyPr>
          <a:lstStyle/>
          <a:p>
            <a:pPr marL="342720" indent="-342720" algn="just">
              <a:lnSpc>
                <a:spcPct val="120000"/>
              </a:lnSpc>
              <a:spcBef>
                <a:spcPts val="598"/>
              </a:spcBef>
            </a:pPr>
            <a:r>
              <a:rPr lang="pt-PT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	Responsável: José Gomes André     </a:t>
            </a:r>
          </a:p>
          <a:p>
            <a:pPr marL="342720" indent="-342720" algn="just">
              <a:lnSpc>
                <a:spcPct val="120000"/>
              </a:lnSpc>
              <a:spcBef>
                <a:spcPts val="598"/>
              </a:spcBef>
            </a:pPr>
            <a:r>
              <a:rPr lang="pt-PT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lang="pt-PT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Email: </a:t>
            </a:r>
            <a:r>
              <a:rPr lang="pt-PT" sz="2400" b="0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Times New Roman"/>
                <a:hlinkClick r:id="rId2"/>
              </a:rPr>
              <a:t>josegomesandre@campus.ul.pt</a:t>
            </a:r>
            <a:r>
              <a:rPr lang="pt-P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 algn="just">
              <a:lnSpc>
                <a:spcPct val="120000"/>
              </a:lnSpc>
              <a:spcBef>
                <a:spcPts val="598"/>
              </a:spcBef>
            </a:pPr>
            <a:r>
              <a:rPr lang="pt-P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lang="pt-PT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Material para alunos está disponível para consulta no Moodle.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 algn="just">
              <a:lnSpc>
                <a:spcPct val="120000"/>
              </a:lnSpc>
              <a:spcBef>
                <a:spcPts val="598"/>
              </a:spcBef>
            </a:pP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 algn="just">
              <a:spcBef>
                <a:spcPts val="624"/>
              </a:spcBef>
            </a:pPr>
            <a:r>
              <a:rPr lang="pt-P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lang="pt-PT" sz="2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2. TEMA E OBJECTIVOS: </a:t>
            </a:r>
            <a:endParaRPr lang="en-US" sz="25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 algn="just">
              <a:spcBef>
                <a:spcPts val="624"/>
              </a:spcBef>
            </a:pPr>
            <a:r>
              <a:rPr lang="pt-PT" sz="2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lang="pt-PT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Tema: “A revolução político-filosófica da Idade Moderna” – Do absolutismo à democracia.</a:t>
            </a:r>
            <a:r>
              <a:rPr lang="pt-PT" sz="25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  <a:p>
            <a:pPr marL="342720" indent="-342720" algn="just">
              <a:spcBef>
                <a:spcPts val="624"/>
              </a:spcBef>
            </a:pPr>
            <a:endParaRPr lang="en-US" sz="25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 algn="just">
              <a:spcBef>
                <a:spcPts val="697"/>
              </a:spcBef>
            </a:pPr>
            <a:r>
              <a:rPr lang="pt-PT" sz="25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lang="pt-PT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Análise e estudo das ideias políticas, numa </a:t>
            </a:r>
            <a:r>
              <a:rPr lang="pt-PT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perspectiva</a:t>
            </a:r>
            <a:r>
              <a:rPr lang="pt-PT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essencialmente diacrónica e tendo em conta a sua relevância conceptual, filosófica, programática e histórica. 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611280" y="189000"/>
            <a:ext cx="7772400" cy="5968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pt-PT" sz="3100" b="1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Programa resumido</a:t>
            </a:r>
            <a:endParaRPr lang="en-US" sz="3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TextShape 2"/>
          <p:cNvSpPr txBox="1"/>
          <p:nvPr/>
        </p:nvSpPr>
        <p:spPr>
          <a:xfrm>
            <a:off x="178920" y="980640"/>
            <a:ext cx="8713800" cy="55198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48"/>
              </a:spcBef>
            </a:pPr>
            <a:r>
              <a:rPr lang="pt-PT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	</a:t>
            </a:r>
            <a:r>
              <a:rPr lang="pt-PT" sz="3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1. </a:t>
            </a:r>
            <a:r>
              <a:rPr lang="pt-PT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Introdução à disciplina. Natureza, </a:t>
            </a:r>
            <a:r>
              <a:rPr lang="pt-PT" sz="3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objectivos</a:t>
            </a:r>
            <a:r>
              <a:rPr lang="pt-PT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e métodos da filosofia política.</a:t>
            </a:r>
            <a:endParaRPr lang="en-US" sz="3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>
              <a:spcBef>
                <a:spcPts val="748"/>
              </a:spcBef>
            </a:pPr>
            <a:r>
              <a:rPr lang="pt-PT" sz="3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	2. </a:t>
            </a:r>
            <a:r>
              <a:rPr lang="pt-PT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Os “antecedentes”: breves notas sobre a filosofia política na Idade Clássica e na Idade Média; do princípio monárquico ao absolutismo clássico.</a:t>
            </a:r>
            <a:endParaRPr lang="en-US" sz="3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>
              <a:spcBef>
                <a:spcPts val="748"/>
              </a:spcBef>
            </a:pPr>
            <a:r>
              <a:rPr lang="pt-PT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	</a:t>
            </a:r>
            <a:r>
              <a:rPr lang="pt-PT" sz="3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3. </a:t>
            </a:r>
            <a:r>
              <a:rPr lang="pt-PT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Primeiros esboços de uma </a:t>
            </a:r>
            <a:r>
              <a:rPr lang="pt-PT" sz="3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ruptura</a:t>
            </a:r>
            <a:r>
              <a:rPr lang="pt-PT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: Thomas Hobbes.</a:t>
            </a:r>
            <a:endParaRPr lang="en-US" sz="3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>
              <a:spcBef>
                <a:spcPts val="748"/>
              </a:spcBef>
            </a:pPr>
            <a:r>
              <a:rPr lang="pt-PT" sz="3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	4. </a:t>
            </a:r>
            <a:r>
              <a:rPr lang="pt-PT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Fundamentos de uma nova ideologia: John Locke, Jean-Jacques Rousseau.</a:t>
            </a:r>
            <a:endParaRPr lang="en-US" sz="3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>
              <a:spcBef>
                <a:spcPts val="748"/>
              </a:spcBef>
            </a:pPr>
            <a:r>
              <a:rPr lang="pt-PT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	</a:t>
            </a:r>
            <a:r>
              <a:rPr lang="pt-PT" sz="3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5.</a:t>
            </a:r>
            <a:r>
              <a:rPr lang="pt-PT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O liberalismo na Europa: Montesquieu, </a:t>
            </a:r>
            <a:r>
              <a:rPr lang="pt-PT" sz="3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Tocqueville</a:t>
            </a:r>
            <a:r>
              <a:rPr lang="pt-PT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e Stuart </a:t>
            </a:r>
            <a:r>
              <a:rPr lang="pt-PT" sz="3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Mill</a:t>
            </a:r>
            <a:r>
              <a:rPr lang="pt-PT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.</a:t>
            </a:r>
            <a:endParaRPr lang="en-US" sz="3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 algn="just">
              <a:spcBef>
                <a:spcPts val="748"/>
              </a:spcBef>
            </a:pPr>
            <a:endParaRPr lang="en-US" sz="3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357120" y="189000"/>
            <a:ext cx="8501040" cy="287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pt-PT" sz="3300" b="1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Bibliografia</a:t>
            </a:r>
            <a:endParaRPr lang="en-US" sz="3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TextShape 2"/>
          <p:cNvSpPr txBox="1"/>
          <p:nvPr/>
        </p:nvSpPr>
        <p:spPr>
          <a:xfrm>
            <a:off x="179280" y="691920"/>
            <a:ext cx="8785440" cy="61657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 algn="just">
              <a:spcBef>
                <a:spcPts val="573"/>
              </a:spcBef>
            </a:pPr>
            <a:r>
              <a:rPr lang="pt-PT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 PRÉLOT, Marcel, &amp; LESCUYER, Georges, 2000. </a:t>
            </a:r>
            <a:r>
              <a:rPr lang="pt-PT" sz="23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História das Ideias Políticas</a:t>
            </a:r>
            <a:r>
              <a:rPr lang="pt-PT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, </a:t>
            </a:r>
            <a:r>
              <a:rPr lang="pt-PT" sz="23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Trad</a:t>
            </a:r>
            <a:r>
              <a:rPr lang="pt-PT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. Portuguesa Editorial Presença, 2 vols. </a:t>
            </a:r>
            <a:endParaRPr lang="en-US" sz="23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 algn="just">
              <a:spcBef>
                <a:spcPts val="573"/>
              </a:spcBef>
            </a:pPr>
            <a:r>
              <a:rPr lang="pt-PT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 RENAUT, A. (</a:t>
            </a:r>
            <a:r>
              <a:rPr lang="pt-PT" sz="23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Dir</a:t>
            </a:r>
            <a:r>
              <a:rPr lang="pt-PT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), 1999. </a:t>
            </a:r>
            <a:r>
              <a:rPr lang="pt-PT" sz="23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História da Filosofia Política</a:t>
            </a:r>
            <a:r>
              <a:rPr lang="pt-PT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(especialmente volumes 2-4), </a:t>
            </a:r>
            <a:r>
              <a:rPr lang="pt-PT" sz="23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Trad</a:t>
            </a:r>
            <a:r>
              <a:rPr lang="pt-PT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. Portuguesa Editorial Piaget.</a:t>
            </a:r>
            <a:endParaRPr lang="en-US" sz="23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 algn="just">
              <a:spcBef>
                <a:spcPts val="573"/>
              </a:spcBef>
            </a:pPr>
            <a:r>
              <a:rPr lang="pt-PT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 HOBBES, Thomas,</a:t>
            </a:r>
            <a:r>
              <a:rPr lang="pt-PT" sz="23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Leviatã</a:t>
            </a:r>
            <a:r>
              <a:rPr lang="pt-PT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, tr. INCM, 1995 [sobretudo caps. 9-23]</a:t>
            </a:r>
            <a:endParaRPr lang="en-US" sz="23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 algn="just">
              <a:spcBef>
                <a:spcPts val="573"/>
              </a:spcBef>
            </a:pPr>
            <a:r>
              <a:rPr lang="pt-PT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 LOCKE, John, </a:t>
            </a:r>
            <a:r>
              <a:rPr lang="pt-PT" sz="23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Ensaio sobre a Verdadeira Origem, Extensão e Fim do Governo Civil</a:t>
            </a:r>
            <a:r>
              <a:rPr lang="pt-PT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, </a:t>
            </a:r>
            <a:r>
              <a:rPr lang="pt-PT" sz="23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Trad</a:t>
            </a:r>
            <a:r>
              <a:rPr lang="pt-PT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. Portuguesa Edições 70, 1999;</a:t>
            </a:r>
            <a:endParaRPr lang="en-US" sz="23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 algn="just">
              <a:spcBef>
                <a:spcPts val="573"/>
              </a:spcBef>
              <a:buClr>
                <a:srgbClr val="000000"/>
              </a:buClr>
              <a:buFont typeface="Times New Roman"/>
              <a:buChar char="-"/>
            </a:pPr>
            <a:r>
              <a:rPr lang="fr-FR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ROUSSEAU, Jean-Jacques, </a:t>
            </a:r>
            <a:r>
              <a:rPr lang="fr-FR" sz="23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 </a:t>
            </a:r>
            <a:r>
              <a:rPr lang="fr-FR" sz="23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Contrato</a:t>
            </a:r>
            <a:r>
              <a:rPr lang="fr-FR" sz="23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Social, </a:t>
            </a:r>
            <a:r>
              <a:rPr lang="es-AR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trad. </a:t>
            </a:r>
            <a:r>
              <a:rPr lang="es-AR" sz="23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port</a:t>
            </a:r>
            <a:r>
              <a:rPr lang="es-AR" sz="2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., Europa-América, 1981</a:t>
            </a:r>
            <a:endParaRPr lang="en-US" sz="23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>
              <a:spcBef>
                <a:spcPts val="598"/>
              </a:spcBef>
            </a:pPr>
            <a:r>
              <a:rPr lang="pt-P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 MONTESQUIEU, </a:t>
            </a:r>
            <a:r>
              <a:rPr lang="pt-PT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Do Espírito das Leis</a:t>
            </a:r>
            <a:r>
              <a:rPr lang="pt-P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, </a:t>
            </a:r>
            <a:r>
              <a:rPr lang="pt-PT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trad</a:t>
            </a:r>
            <a:r>
              <a:rPr lang="pt-P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. </a:t>
            </a:r>
            <a:r>
              <a:rPr lang="pt-PT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port</a:t>
            </a:r>
            <a:r>
              <a:rPr lang="pt-P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. Edições 70, 2008.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>
              <a:spcBef>
                <a:spcPts val="598"/>
              </a:spcBef>
            </a:pPr>
            <a:r>
              <a:rPr lang="pt-P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 STUART MILL, John, </a:t>
            </a:r>
            <a:r>
              <a:rPr lang="pt-PT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Sobre a Liberdade</a:t>
            </a:r>
            <a:r>
              <a:rPr lang="pt-P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, </a:t>
            </a:r>
            <a:r>
              <a:rPr lang="pt-PT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trad</a:t>
            </a:r>
            <a:r>
              <a:rPr lang="pt-P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. </a:t>
            </a:r>
            <a:r>
              <a:rPr lang="pt-PT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port</a:t>
            </a:r>
            <a:r>
              <a:rPr lang="pt-P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. Edições 70, 2006.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>
              <a:spcBef>
                <a:spcPts val="598"/>
              </a:spcBef>
            </a:pPr>
            <a:r>
              <a:rPr lang="pt-P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 TOCQUEVILLE, </a:t>
            </a:r>
            <a:r>
              <a:rPr lang="pt-PT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Alexis</a:t>
            </a:r>
            <a:r>
              <a:rPr lang="pt-P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de, </a:t>
            </a:r>
            <a:r>
              <a:rPr lang="pt-PT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Da Democracia na América</a:t>
            </a:r>
            <a:r>
              <a:rPr lang="pt-P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, </a:t>
            </a:r>
            <a:r>
              <a:rPr lang="pt-PT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trad</a:t>
            </a:r>
            <a:r>
              <a:rPr lang="pt-P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. </a:t>
            </a:r>
            <a:r>
              <a:rPr lang="pt-PT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port</a:t>
            </a:r>
            <a:r>
              <a:rPr lang="pt-P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. Principia, 2001.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611280" y="189000"/>
            <a:ext cx="7772400" cy="792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pt-PT" sz="3100" b="1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Avaliação</a:t>
            </a:r>
            <a:endParaRPr lang="en-US" sz="3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TextShape 2"/>
          <p:cNvSpPr txBox="1"/>
          <p:nvPr/>
        </p:nvSpPr>
        <p:spPr>
          <a:xfrm>
            <a:off x="469944" y="1524240"/>
            <a:ext cx="8351640" cy="5159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697"/>
              </a:spcBef>
            </a:pPr>
            <a:r>
              <a:rPr lang="pt-PT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lang="pt-PT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 Dois testes escritos (45% + 45%) </a:t>
            </a:r>
            <a:r>
              <a:rPr lang="pt-PT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[</a:t>
            </a:r>
            <a:r>
              <a:rPr lang="pt-PT" sz="28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24</a:t>
            </a:r>
            <a:r>
              <a:rPr lang="pt-PT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pt-PT" sz="28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Outubro</a:t>
            </a:r>
            <a:r>
              <a:rPr lang="pt-PT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;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>
              <a:spcBef>
                <a:spcPts val="697"/>
              </a:spcBef>
            </a:pPr>
            <a:r>
              <a:rPr lang="pt-PT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12 Dezembro] </a:t>
            </a:r>
            <a:r>
              <a:rPr lang="pt-PT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(a confirmar)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>
              <a:spcBef>
                <a:spcPts val="697"/>
              </a:spcBef>
            </a:pPr>
            <a:r>
              <a:rPr lang="pt-PT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>
              <a:spcBef>
                <a:spcPts val="697"/>
              </a:spcBef>
            </a:pPr>
            <a:r>
              <a:rPr lang="pt-PT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- Avaliação contínua, incluindo assiduidade e participação </a:t>
            </a:r>
            <a:r>
              <a:rPr lang="pt-PT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activa</a:t>
            </a:r>
            <a:r>
              <a:rPr lang="pt-PT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nas discussões sobre os temas do programa ocorridas nas aulas (10%).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42720" indent="-342720">
              <a:spcBef>
                <a:spcPts val="697"/>
              </a:spcBef>
            </a:pP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6666</TotalTime>
  <Words>410</Words>
  <Application>Microsoft Macintosh PowerPoint</Application>
  <PresentationFormat>Apresentação no Ecrã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José Gomes André</dc:creator>
  <dc:description/>
  <cp:lastModifiedBy>Utilizador do Microsoft Office</cp:lastModifiedBy>
  <cp:revision>201</cp:revision>
  <dcterms:created xsi:type="dcterms:W3CDTF">2008-05-29T04:03:43Z</dcterms:created>
  <dcterms:modified xsi:type="dcterms:W3CDTF">2022-09-06T13:12:54Z</dcterms:modified>
  <dc:language>en-US</dc:language>
</cp:coreProperties>
</file>